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5"/>
  </p:notesMasterIdLst>
  <p:handoutMasterIdLst>
    <p:handoutMasterId r:id="rId6"/>
  </p:handoutMasterIdLst>
  <p:sldIdLst>
    <p:sldId id="256" r:id="rId3"/>
    <p:sldId id="350" r:id="rId4"/>
  </p:sldIdLst>
  <p:sldSz cx="9144000" cy="6858000" type="screen4x3"/>
  <p:notesSz cx="7315200" cy="96012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586">
          <p15:clr>
            <a:srgbClr val="A4A3A4"/>
          </p15:clr>
        </p15:guide>
        <p15:guide id="2" pos="209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0C8B"/>
    <a:srgbClr val="CBECDE"/>
    <a:srgbClr val="FF5050"/>
    <a:srgbClr val="660033"/>
    <a:srgbClr val="370321"/>
    <a:srgbClr val="DA5C21"/>
    <a:srgbClr val="DA5C5D"/>
    <a:srgbClr val="FE1A02"/>
    <a:srgbClr val="507AF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3" autoAdjust="0"/>
    <p:restoredTop sz="84802" autoAdjust="0"/>
  </p:normalViewPr>
  <p:slideViewPr>
    <p:cSldViewPr>
      <p:cViewPr varScale="1">
        <p:scale>
          <a:sx n="60" d="100"/>
          <a:sy n="60" d="100"/>
        </p:scale>
        <p:origin x="1504" y="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476" y="-78"/>
      </p:cViewPr>
      <p:guideLst>
        <p:guide orient="horz" pos="2586"/>
        <p:guide pos="209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42713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6518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42713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 dirty="0" err="1" smtClean="0"/>
              <a:t>RGBZ-werkgroep</a:t>
            </a:r>
            <a:r>
              <a:rPr lang="nl-NL" dirty="0" smtClean="0"/>
              <a:t> 8 mei 2012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6518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56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797425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1213" y="4560392"/>
            <a:ext cx="5851239" cy="4319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139956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139956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124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687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EIGENSCHAP</a:t>
            </a:r>
          </a:p>
          <a:p>
            <a:r>
              <a:rPr lang="nl-NL" dirty="0" smtClean="0"/>
              <a:t>NU gespecificeerd met de attributen Eigenschapsnaam, Definitie, Formaat, Lengte, Waardenverzameling, Toelichting en </a:t>
            </a:r>
          </a:p>
          <a:p>
            <a:r>
              <a:rPr lang="nl-NL" dirty="0" err="1" smtClean="0"/>
              <a:t>Kardinaliteit</a:t>
            </a:r>
            <a:r>
              <a:rPr lang="nl-NL" dirty="0" smtClean="0"/>
              <a:t>. </a:t>
            </a:r>
          </a:p>
          <a:p>
            <a:r>
              <a:rPr lang="nl-NL" dirty="0" smtClean="0"/>
              <a:t>Bezwaar Stuf-expertgroep: hierdoor willekeurigheid van opname</a:t>
            </a:r>
            <a:r>
              <a:rPr lang="nl-NL" baseline="0" dirty="0" smtClean="0"/>
              <a:t> attributen bij willekeurige zaaktypen</a:t>
            </a:r>
          </a:p>
          <a:p>
            <a:r>
              <a:rPr lang="nl-NL" baseline="0" dirty="0" smtClean="0"/>
              <a:t>                                            huidige specificaties onvoldoende voor stuf berichten</a:t>
            </a:r>
          </a:p>
          <a:p>
            <a:r>
              <a:rPr lang="nl-NL" baseline="0" dirty="0" smtClean="0"/>
              <a:t>Voorstel opname naam attribuut, definitie attribuut conform infomodel, </a:t>
            </a:r>
            <a:r>
              <a:rPr lang="nl-NL" b="1" baseline="0" dirty="0" smtClean="0"/>
              <a:t>objecttype</a:t>
            </a:r>
            <a:r>
              <a:rPr lang="nl-NL" baseline="0" dirty="0" smtClean="0"/>
              <a:t>, </a:t>
            </a:r>
            <a:r>
              <a:rPr lang="nl-NL" b="1" baseline="0" dirty="0" smtClean="0"/>
              <a:t>verwijzing naar infomodel en berichtenmodel inclusief versie,  complex type (</a:t>
            </a:r>
            <a:r>
              <a:rPr lang="nl-NL" b="1" baseline="0" dirty="0" err="1" smtClean="0"/>
              <a:t>drieletterige</a:t>
            </a:r>
            <a:r>
              <a:rPr lang="nl-NL" b="1" baseline="0" dirty="0" smtClean="0"/>
              <a:t> code), elementnaam, toelichting </a:t>
            </a:r>
            <a:r>
              <a:rPr lang="nl-NL" baseline="0" dirty="0" smtClean="0"/>
              <a:t>op eigenschap en belang voor zaken van dit zaaktype </a:t>
            </a:r>
          </a:p>
          <a:p>
            <a:endParaRPr lang="nl-NL" baseline="0" dirty="0" smtClean="0"/>
          </a:p>
          <a:p>
            <a:r>
              <a:rPr lang="nl-NL" baseline="0" dirty="0" smtClean="0"/>
              <a:t>ARCHIEFREGIME VOOR ZAKEN ÈN DOCUMENTEN </a:t>
            </a:r>
          </a:p>
          <a:p>
            <a:r>
              <a:rPr lang="nl-NL" baseline="0" dirty="0" smtClean="0"/>
              <a:t>Door middel van RESULTAATTYPE kan nu aangegeven worden wat het archiefregime is van alle over </a:t>
            </a:r>
          </a:p>
          <a:p>
            <a:r>
              <a:rPr lang="nl-NL" baseline="0" dirty="0" smtClean="0"/>
              <a:t>en bij een zaak vastgelegde informatie, met name informatieobjecten </a:t>
            </a:r>
            <a:r>
              <a:rPr lang="nl-NL" baseline="0" dirty="0" err="1" smtClean="0"/>
              <a:t>cq</a:t>
            </a:r>
            <a:r>
              <a:rPr lang="nl-NL" baseline="0" dirty="0" smtClean="0"/>
              <a:t>. documenten. Voor alle </a:t>
            </a:r>
          </a:p>
          <a:p>
            <a:r>
              <a:rPr lang="nl-NL" baseline="0" dirty="0" smtClean="0"/>
              <a:t>documenten bij een zaak geldt, naar gelang het resultaat van de zaak, hetzelfde archiefregime.</a:t>
            </a:r>
          </a:p>
          <a:p>
            <a:r>
              <a:rPr lang="nl-NL" baseline="0" dirty="0" smtClean="0"/>
              <a:t>In praktijk echter </a:t>
            </a:r>
            <a:r>
              <a:rPr lang="nl-NL" baseline="0" dirty="0" err="1" smtClean="0"/>
              <a:t>Selectijelijst</a:t>
            </a:r>
            <a:r>
              <a:rPr lang="nl-NL" baseline="0" dirty="0" smtClean="0"/>
              <a:t> voor archiefbescheiden. Is ingericht op documenten, niet zozeer processen, laat staan </a:t>
            </a:r>
          </a:p>
          <a:p>
            <a:r>
              <a:rPr lang="nl-NL" baseline="0" dirty="0" smtClean="0"/>
              <a:t>zaaktypen. </a:t>
            </a:r>
          </a:p>
          <a:p>
            <a:r>
              <a:rPr lang="nl-NL" dirty="0" smtClean="0"/>
              <a:t>Opname N:M-relatie (</a:t>
            </a:r>
            <a:r>
              <a:rPr lang="nl-NL" dirty="0" err="1" smtClean="0"/>
              <a:t>kardinaliteiten</a:t>
            </a:r>
            <a:r>
              <a:rPr lang="nl-NL" dirty="0" smtClean="0"/>
              <a:t> aan beide zijden 0..*) tussen RESULTAATTYPE en ZAAK-DOCUMENTTYPE met een </a:t>
            </a:r>
          </a:p>
          <a:p>
            <a:r>
              <a:rPr lang="nl-NL" dirty="0" smtClean="0"/>
              <a:t>relatieklasse. Is</a:t>
            </a:r>
            <a:r>
              <a:rPr lang="nl-NL" baseline="0" dirty="0" smtClean="0"/>
              <a:t> </a:t>
            </a:r>
            <a:r>
              <a:rPr lang="nl-NL" dirty="0" smtClean="0"/>
              <a:t>een uitzondering in het archiefregime ten opzichte van het archiefregime voor </a:t>
            </a:r>
          </a:p>
          <a:p>
            <a:r>
              <a:rPr lang="nl-NL" dirty="0" smtClean="0"/>
              <a:t>zaakdocumenten bij zaken van het ZAAKTYPE bij het zaakresultaat  zoals vastgelegd in het </a:t>
            </a:r>
          </a:p>
          <a:p>
            <a:r>
              <a:rPr lang="nl-NL" dirty="0" smtClean="0"/>
              <a:t>voorkomen van RESULTAATTYPE. </a:t>
            </a:r>
            <a:endParaRPr lang="nl-NL" dirty="0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Informatiemodel RSGB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2 juni 2010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Workshop standaardisatie in stelsel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pPr>
              <a:defRPr/>
            </a:pPr>
            <a:fld id="{34D13208-0805-4D8F-9178-F6C6A00929C9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8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Wijzigingen</a:t>
            </a:r>
          </a:p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ZTC 2.0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3131840" y="6021288"/>
            <a:ext cx="578514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r"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9512" y="5883770"/>
            <a:ext cx="8064896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>
                <a:solidFill>
                  <a:schemeClr val="bg1"/>
                </a:solidFill>
                <a:latin typeface="Calibri" pitchFamily="34" charset="0"/>
              </a:rPr>
              <a:t>Expertgroep 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Informatiemodellen </a:t>
            </a:r>
            <a:r>
              <a:rPr lang="nl-NL" b="1" dirty="0">
                <a:solidFill>
                  <a:schemeClr val="bg1"/>
                </a:solidFill>
                <a:latin typeface="Calibri" pitchFamily="34" charset="0"/>
              </a:rPr>
              <a:t>12 september 2013</a:t>
            </a:r>
          </a:p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>
                <a:solidFill>
                  <a:schemeClr val="bg1"/>
                </a:solidFill>
                <a:latin typeface="Calibri" pitchFamily="34" charset="0"/>
              </a:rPr>
              <a:t>Ellen Debats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ZTC Diagram 20130130.jpg"/>
          <p:cNvPicPr>
            <a:picLocks noChangeAspect="1"/>
          </p:cNvPicPr>
          <p:nvPr/>
        </p:nvPicPr>
        <p:blipFill>
          <a:blip r:embed="rId3" cstate="print"/>
          <a:srcRect l="925" t="2671" r="925" b="1392"/>
          <a:stretch>
            <a:fillRect/>
          </a:stretch>
        </p:blipFill>
        <p:spPr>
          <a:xfrm>
            <a:off x="1115616" y="375018"/>
            <a:ext cx="7016460" cy="6264696"/>
          </a:xfrm>
          <a:prstGeom prst="rect">
            <a:avLst/>
          </a:prstGeom>
        </p:spPr>
      </p:pic>
      <p:sp>
        <p:nvSpPr>
          <p:cNvPr id="3" name="Ovaal 2"/>
          <p:cNvSpPr/>
          <p:nvPr/>
        </p:nvSpPr>
        <p:spPr bwMode="auto">
          <a:xfrm>
            <a:off x="2411760" y="5877272"/>
            <a:ext cx="1202432" cy="914400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kstvak 4"/>
          <p:cNvSpPr txBox="1"/>
          <p:nvPr/>
        </p:nvSpPr>
        <p:spPr>
          <a:xfrm rot="2004208">
            <a:off x="4863586" y="3332382"/>
            <a:ext cx="445506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Archiefregime voor zaken en documenten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6" name="Ovaal 5"/>
          <p:cNvSpPr/>
          <p:nvPr/>
        </p:nvSpPr>
        <p:spPr bwMode="auto">
          <a:xfrm rot="4023680">
            <a:off x="4656939" y="3970537"/>
            <a:ext cx="3632614" cy="553627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kstvak 6"/>
          <p:cNvSpPr txBox="1"/>
          <p:nvPr/>
        </p:nvSpPr>
        <p:spPr>
          <a:xfrm rot="1328186">
            <a:off x="2259968" y="5520695"/>
            <a:ext cx="3544560" cy="607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Verwijzing naar 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informatie- en berichtenmodellen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9" name="Ovaal 8"/>
          <p:cNvSpPr/>
          <p:nvPr/>
        </p:nvSpPr>
        <p:spPr bwMode="auto">
          <a:xfrm>
            <a:off x="3419872" y="2109173"/>
            <a:ext cx="1368152" cy="141845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438377" y="2121847"/>
            <a:ext cx="2082621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Historie zaaktypen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7" grpId="0"/>
      <p:bldP spid="9" grpId="0" animBg="1"/>
      <p:bldP spid="10" grpId="0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5574</TotalTime>
  <Words>237</Words>
  <Application>Microsoft Office PowerPoint</Application>
  <PresentationFormat>Diavoorstelling (4:3)</PresentationFormat>
  <Paragraphs>33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</vt:i4>
      </vt:variant>
    </vt:vector>
  </HeadingPairs>
  <TitlesOfParts>
    <vt:vector size="9" baseType="lpstr">
      <vt:lpstr>Arial Unicode MS</vt:lpstr>
      <vt:lpstr>Arial</vt:lpstr>
      <vt:lpstr>Calibri</vt:lpstr>
      <vt:lpstr>Times New Roman</vt:lpstr>
      <vt:lpstr>Verdana</vt:lpstr>
      <vt:lpstr>Standaardontwerp</vt:lpstr>
      <vt:lpstr>1_Standaardontwerp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Positionering informatiemodellen</dc:title>
  <dc:subject>Expertgroep Informatiemodellen 20120607</dc:subject>
  <dc:creator>Arjan Kloosterboer (KING)</dc:creator>
  <cp:lastModifiedBy>Ellen Debats</cp:lastModifiedBy>
  <cp:revision>581</cp:revision>
  <cp:lastPrinted>1601-01-01T00:00:00Z</cp:lastPrinted>
  <dcterms:created xsi:type="dcterms:W3CDTF">2010-05-26T08:56:31Z</dcterms:created>
  <dcterms:modified xsi:type="dcterms:W3CDTF">2013-09-10T07:41:28Z</dcterms:modified>
</cp:coreProperties>
</file>